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Chapter 10: Sustainability in Australia and New Zealand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Navigating Sustainability in Asia</a:t>
            </a:r>
          </a:p>
          <a:p>
            <a:endParaRPr/>
          </a:p>
          <a:p>
            <a:r>
              <a:t>Instructor Slide Deck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dirty="0"/>
              <a:t>Compare sustainability models in Australia and New Zealand</a:t>
            </a:r>
          </a:p>
          <a:p>
            <a:r>
              <a:rPr dirty="0"/>
              <a:t>Understand compliance-driven vs community-embedded approaches</a:t>
            </a:r>
          </a:p>
          <a:p>
            <a:r>
              <a:rPr dirty="0"/>
              <a:t>Assess climate and </a:t>
            </a:r>
            <a:r>
              <a:rPr dirty="0" err="1"/>
              <a:t>labour</a:t>
            </a:r>
            <a:r>
              <a:rPr dirty="0"/>
              <a:t> risks</a:t>
            </a:r>
          </a:p>
          <a:p>
            <a:r>
              <a:rPr dirty="0"/>
              <a:t>Evaluate the role of stewardship and governance reform</a:t>
            </a:r>
          </a:p>
          <a:p>
            <a:r>
              <a:rPr dirty="0"/>
              <a:t>Identify sustainability-linked investment opportunities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Strong institutions do not eliminate ESG risk</a:t>
            </a:r>
          </a:p>
          <a:p>
            <a:r>
              <a:rPr dirty="0"/>
              <a:t>Business culture shapes execution</a:t>
            </a:r>
          </a:p>
          <a:p>
            <a:r>
              <a:rPr dirty="0"/>
              <a:t>Governance crises accelerated reform</a:t>
            </a:r>
          </a:p>
          <a:p>
            <a:r>
              <a:rPr dirty="0"/>
              <a:t>Indigenous engagement is material in New Zealand</a:t>
            </a:r>
          </a:p>
          <a:p>
            <a:r>
              <a:rPr dirty="0"/>
              <a:t>Climate and </a:t>
            </a:r>
            <a:r>
              <a:rPr dirty="0" err="1"/>
              <a:t>labour</a:t>
            </a:r>
            <a:r>
              <a:rPr dirty="0"/>
              <a:t> risks are significant</a:t>
            </a:r>
          </a:p>
          <a:p>
            <a:r>
              <a:rPr dirty="0"/>
              <a:t>Stewardship drives outcomes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Australia: Sustainability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Compliance- and KPI-driven culture</a:t>
            </a:r>
          </a:p>
          <a:p>
            <a:r>
              <a:rPr dirty="0"/>
              <a:t>Resource-heavy economy</a:t>
            </a:r>
          </a:p>
          <a:p>
            <a:r>
              <a:rPr dirty="0"/>
              <a:t>Strong regulators (ASIC, APRA)</a:t>
            </a:r>
          </a:p>
          <a:p>
            <a:r>
              <a:rPr dirty="0"/>
              <a:t>Climate and </a:t>
            </a:r>
            <a:r>
              <a:rPr dirty="0" err="1"/>
              <a:t>labour</a:t>
            </a:r>
            <a:r>
              <a:rPr dirty="0"/>
              <a:t> exposure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New Zealand: Sustainability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Community-embedded sustainability</a:t>
            </a:r>
          </a:p>
          <a:p>
            <a:r>
              <a:rPr dirty="0"/>
              <a:t>Māori partnership and treaty obligations</a:t>
            </a:r>
          </a:p>
          <a:p>
            <a:r>
              <a:rPr dirty="0"/>
              <a:t>Integrated policy approach</a:t>
            </a:r>
          </a:p>
          <a:p>
            <a:r>
              <a:rPr dirty="0"/>
              <a:t>Long-term stewardship focus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Governance &amp; Stewardship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Investor coalitions (ACSI, NZ Super Fund)</a:t>
            </a:r>
          </a:p>
          <a:p>
            <a:r>
              <a:rPr lang="en-GB" dirty="0"/>
              <a:t>B</a:t>
            </a:r>
            <a:r>
              <a:rPr dirty="0" err="1"/>
              <a:t>oard</a:t>
            </a:r>
            <a:r>
              <a:rPr dirty="0"/>
              <a:t> accountability</a:t>
            </a:r>
          </a:p>
          <a:p>
            <a:r>
              <a:rPr dirty="0"/>
              <a:t>Post-crisis governance reform</a:t>
            </a:r>
          </a:p>
          <a:p>
            <a:r>
              <a:rPr dirty="0"/>
              <a:t>Escalation in high-governance markets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Disclosure is not enough</a:t>
            </a:r>
          </a:p>
          <a:p>
            <a:r>
              <a:rPr dirty="0"/>
              <a:t>Culture determines execution</a:t>
            </a:r>
          </a:p>
          <a:p>
            <a:r>
              <a:rPr dirty="0"/>
              <a:t>Stewardship must be active</a:t>
            </a:r>
          </a:p>
          <a:p>
            <a:r>
              <a:rPr dirty="0"/>
              <a:t>Climate and </a:t>
            </a:r>
            <a:r>
              <a:rPr dirty="0" err="1"/>
              <a:t>labour</a:t>
            </a:r>
            <a:r>
              <a:rPr dirty="0"/>
              <a:t> risks require board oversight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Are sustainability risks actively governed at board level?</a:t>
            </a:r>
          </a:p>
          <a:p>
            <a:pPr marL="0" indent="0">
              <a:buNone/>
            </a:pPr>
            <a:r>
              <a:rPr dirty="0"/>
              <a:t>2. Does culture support or hinder execution?</a:t>
            </a:r>
          </a:p>
          <a:p>
            <a:pPr marL="0" indent="0">
              <a:buNone/>
            </a:pPr>
            <a:r>
              <a:rPr dirty="0"/>
              <a:t>3. Is stewardship escalation effective?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Effective sustainability in Australia and New Zealand requires:</a:t>
            </a:r>
          </a:p>
          <a:p>
            <a:r>
              <a:rPr dirty="0"/>
              <a:t>Governance discipline</a:t>
            </a:r>
          </a:p>
          <a:p>
            <a:r>
              <a:rPr dirty="0"/>
              <a:t>Cultural awareness</a:t>
            </a:r>
          </a:p>
          <a:p>
            <a:r>
              <a:rPr dirty="0"/>
              <a:t>Active stewardship</a:t>
            </a:r>
          </a:p>
          <a:p>
            <a:endParaRPr dirty="0"/>
          </a:p>
          <a:p>
            <a:pPr marL="0" indent="0">
              <a:buNone/>
            </a:pPr>
            <a:r>
              <a:rPr dirty="0">
                <a:solidFill>
                  <a:srgbClr val="FF0000"/>
                </a:solidFill>
              </a:rPr>
              <a:t>Strong systems still need strong execution.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226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Chapter 10: Sustainability in Australia and New Zealand</vt:lpstr>
      <vt:lpstr>Learning Objectives</vt:lpstr>
      <vt:lpstr>Summary of Key Points</vt:lpstr>
      <vt:lpstr>Australia: Sustainability Context</vt:lpstr>
      <vt:lpstr>New Zealand: Sustainability Context</vt:lpstr>
      <vt:lpstr>Governance &amp; Stewardship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2026-01-07T02:29:56Z</dcterms:modified>
  <cp:category/>
</cp:coreProperties>
</file>